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5"/>
    <p:sldMasterId id="2147483677" r:id="rId6"/>
  </p:sldMasterIdLst>
  <p:notesMasterIdLst>
    <p:notesMasterId r:id="rId29"/>
  </p:notesMasterIdLst>
  <p:sldIdLst>
    <p:sldId id="258" r:id="rId7"/>
    <p:sldId id="439" r:id="rId8"/>
    <p:sldId id="352" r:id="rId9"/>
    <p:sldId id="405" r:id="rId10"/>
    <p:sldId id="440" r:id="rId11"/>
    <p:sldId id="441" r:id="rId12"/>
    <p:sldId id="448" r:id="rId13"/>
    <p:sldId id="425" r:id="rId14"/>
    <p:sldId id="447" r:id="rId15"/>
    <p:sldId id="446" r:id="rId16"/>
    <p:sldId id="438" r:id="rId17"/>
    <p:sldId id="442" r:id="rId18"/>
    <p:sldId id="443" r:id="rId19"/>
    <p:sldId id="452" r:id="rId20"/>
    <p:sldId id="459" r:id="rId21"/>
    <p:sldId id="444" r:id="rId22"/>
    <p:sldId id="445" r:id="rId23"/>
    <p:sldId id="460" r:id="rId24"/>
    <p:sldId id="415" r:id="rId25"/>
    <p:sldId id="464" r:id="rId26"/>
    <p:sldId id="411" r:id="rId27"/>
    <p:sldId id="382" r:id="rId28"/>
  </p:sldIdLst>
  <p:sldSz cx="12192000" cy="6858000"/>
  <p:notesSz cx="6858000" cy="9144000"/>
  <p:embeddedFontLst>
    <p:embeddedFont>
      <p:font typeface="Segoe UI Light" pitchFamily="34" charset="0"/>
      <p:regular r:id="rId30"/>
    </p:embeddedFont>
    <p:embeddedFont>
      <p:font typeface="EuropeExt" pitchFamily="34" charset="0"/>
      <p:bold r:id="rId31"/>
    </p:embeddedFont>
    <p:embeddedFont>
      <p:font typeface="Calibri Light" pitchFamily="34" charset="0"/>
      <p:regular r:id="rId32"/>
      <p: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AE3C30"/>
    <a:srgbClr val="73271F"/>
    <a:srgbClr val="19C3FF"/>
    <a:srgbClr val="913127"/>
    <a:srgbClr val="960000"/>
    <a:srgbClr val="6C0000"/>
    <a:srgbClr val="8E410C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280" autoAdjust="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6BEB-FA0A-4866-9FE8-8F9CF58CDFD1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5B2C8-2B76-49CD-8D52-79569FE1E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1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4271434" y="2133600"/>
            <a:ext cx="7675033" cy="9350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rgbClr val="00AEE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4271434" y="3068639"/>
            <a:ext cx="767503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80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71433" y="3068638"/>
            <a:ext cx="7681384" cy="7921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CCCCCC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193865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2743DA-6E52-4CF0-8F8A-F3D9947CF510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209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20639"/>
            <a:ext cx="2895600" cy="6288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9"/>
            <a:ext cx="8483600" cy="6288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044F70-9F25-4E9C-8E56-2803ED4C4277}" type="slidenum">
              <a:rPr lang="en-US" altLang="ru-RU" smtClean="0"/>
              <a:pPr/>
              <a:t>‹#›</a:t>
            </a:fld>
            <a:r>
              <a:rPr lang="en-US" altLang="ru-RU" dirty="0" smtClean="0"/>
              <a:t>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7004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20639"/>
            <a:ext cx="10320867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484313"/>
            <a:ext cx="10972800" cy="4824412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801351" y="6524626"/>
            <a:ext cx="1344083" cy="288925"/>
          </a:xfrm>
        </p:spPr>
        <p:txBody>
          <a:bodyPr/>
          <a:lstStyle>
            <a:lvl1pPr>
              <a:defRPr/>
            </a:lvl1pPr>
          </a:lstStyle>
          <a:p>
            <a:fld id="{05E2F950-C09B-4933-ABD4-8806DA067251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5801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20639"/>
            <a:ext cx="10320867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484313"/>
            <a:ext cx="10972800" cy="482441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801351" y="6524626"/>
            <a:ext cx="1344083" cy="288925"/>
          </a:xfrm>
        </p:spPr>
        <p:txBody>
          <a:bodyPr/>
          <a:lstStyle>
            <a:lvl1pPr>
              <a:defRPr/>
            </a:lvl1pPr>
          </a:lstStyle>
          <a:p>
            <a:fld id="{795073C2-90F7-45D6-90BA-D578E5A54F28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6851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20639"/>
            <a:ext cx="10320867" cy="1000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484313"/>
            <a:ext cx="10972800" cy="4824412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801351" y="6524626"/>
            <a:ext cx="1344083" cy="288925"/>
          </a:xfrm>
        </p:spPr>
        <p:txBody>
          <a:bodyPr/>
          <a:lstStyle>
            <a:lvl1pPr>
              <a:defRPr/>
            </a:lvl1pPr>
          </a:lstStyle>
          <a:p>
            <a:fld id="{B1922ABA-5F34-438F-8CCA-3FB1C9C7B665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8971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F588-3721-43EF-9034-7EC9857621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4271434" y="3068639"/>
            <a:ext cx="767503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AEEF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157874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776-A197-407C-9862-4ABF162529F3}" type="slidenum">
              <a:rPr lang="en-US" altLang="ru-RU" smtClean="0"/>
              <a:pPr/>
              <a:t>‹#›</a:t>
            </a:fld>
            <a:r>
              <a:rPr lang="en-US" altLang="ru-RU" smtClean="0"/>
              <a:t>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5774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052E-4934-4732-9CF3-59AF131E625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575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CD0C-E0BB-4299-8991-44BA92B9EE6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122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A300-D8E5-46DA-B3CE-823CE0EBC61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81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0F3776-A197-407C-9862-4ABF162529F3}" type="slidenum">
              <a:rPr lang="en-US" altLang="ru-RU" smtClean="0"/>
              <a:pPr/>
              <a:t>‹#›</a:t>
            </a:fld>
            <a:r>
              <a:rPr lang="en-US" altLang="ru-RU" dirty="0" smtClean="0"/>
              <a:t>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7578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BD4A-95F0-40AF-8076-4B9811BFDBE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453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‹#›</a:t>
            </a:fld>
            <a:r>
              <a:rPr lang="en-US" altLang="ru-RU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45661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EEB6-A668-4C1E-ADCB-3BAD2F7C7136}" type="slidenum">
              <a:rPr lang="en-US" altLang="ru-RU" smtClean="0"/>
              <a:pPr/>
              <a:t>‹#›</a:t>
            </a:fld>
            <a:r>
              <a:rPr lang="en-US" altLang="ru-RU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627474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5FD-94EB-4787-9A40-93B654C5B1D6}" type="slidenum">
              <a:rPr lang="en-US" altLang="ru-RU" smtClean="0"/>
              <a:pPr/>
              <a:t>‹#›</a:t>
            </a:fld>
            <a:r>
              <a:rPr lang="en-US" altLang="ru-RU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58560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743DA-6E52-4CF0-8F8A-F3D9947CF510}" type="slidenum">
              <a:rPr lang="en-US" altLang="ru-RU" smtClean="0"/>
              <a:pPr/>
              <a:t>‹#›</a:t>
            </a:fld>
            <a:r>
              <a:rPr lang="en-US" altLang="ru-RU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1059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4F70-9F25-4E9C-8E56-2803ED4C4277}" type="slidenum">
              <a:rPr lang="en-US" altLang="ru-RU" smtClean="0"/>
              <a:pPr/>
              <a:t>‹#›</a:t>
            </a:fld>
            <a:r>
              <a:rPr lang="en-US" altLang="ru-RU" smtClean="0"/>
              <a:t>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87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0052E-4934-4732-9CF3-59AF131E62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172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84800" cy="482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84800" cy="482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71CD0C-E0BB-4299-8991-44BA92B9EE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517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DA300-D8E5-46DA-B3CE-823CE0EBC6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72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4BD4A-95F0-40AF-8076-4B9811BFDB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615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9CF621-D9E6-4AAD-9614-F81A5369EAE5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3700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6EEB6-A668-4C1E-ADCB-3BAD2F7C7136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71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36C5FD-94EB-4787-9A40-93B654C5B1D6}" type="slidenum">
              <a:rPr lang="en-US" altLang="ru-RU" smtClean="0"/>
              <a:pPr/>
              <a:t>‹#›</a:t>
            </a:fld>
            <a:r>
              <a:rPr lang="en-US" altLang="ru-RU" dirty="0" smtClean="0"/>
              <a:t>/22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210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133" y="20639"/>
            <a:ext cx="1032086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Clique para editar o estilo do título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3"/>
            <a:ext cx="10972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Clique para editar os estilos de texto do modelo global</a:t>
            </a:r>
          </a:p>
          <a:p>
            <a:pPr lvl="1"/>
            <a:r>
              <a:rPr lang="en-US" altLang="ru-RU"/>
              <a:t>Segundo nível</a:t>
            </a:r>
          </a:p>
          <a:p>
            <a:pPr lvl="2"/>
            <a:r>
              <a:rPr lang="en-US" altLang="ru-RU"/>
              <a:t>Terceiro nível</a:t>
            </a:r>
          </a:p>
          <a:p>
            <a:pPr lvl="3"/>
            <a:r>
              <a:rPr lang="en-US" altLang="ru-RU"/>
              <a:t>Quarto nível</a:t>
            </a:r>
          </a:p>
          <a:p>
            <a:pPr lvl="4"/>
            <a:r>
              <a:rPr lang="en-US" altLang="ru-RU"/>
              <a:t>Quinto nível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1" y="6524626"/>
            <a:ext cx="134408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9B13F19-1ABF-4ABD-A4FD-20308ACAFA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36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5000"/>
        </a:spcAft>
        <a:buClr>
          <a:srgbClr val="00AEEF"/>
        </a:buClr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5000"/>
        </a:spcAft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5000"/>
        </a:spcAft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5000"/>
        </a:spcAft>
        <a:buChar char="–"/>
        <a:defRPr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841-A08E-4069-9338-4CBAAA2CC49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3F19-1ABF-4ABD-A4FD-20308ACAFA3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54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gov.ru/projects#npa=87309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gov.ru/projects#npa=87309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gulation.gov.ru/projects#npa=87309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?type=ListView#npa=87775" TargetMode="External"/><Relationship Id="rId2" Type="http://schemas.openxmlformats.org/officeDocument/2006/relationships/hyperlink" Target="https://regulation.gov.ru/projects?type=ListView#npa=87943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regulation.gov.ru/projects#npa=877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bc.ru/business/09/11/2018/5be405939a79475a5afd42ee?from=center_11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18133" y="2548803"/>
            <a:ext cx="7752271" cy="1400513"/>
          </a:xfrm>
        </p:spPr>
        <p:txBody>
          <a:bodyPr/>
          <a:lstStyle/>
          <a:p>
            <a:r>
              <a:rPr lang="ru-RU" sz="2400" dirty="0">
                <a:latin typeface="EuropeExt" pitchFamily="34" charset="0"/>
              </a:rPr>
              <a:t>Национальная система маркировки: </a:t>
            </a:r>
            <a:r>
              <a:rPr lang="en-US" sz="2400" dirty="0" smtClean="0">
                <a:latin typeface="EuropeExt" pitchFamily="34" charset="0"/>
              </a:rPr>
              <a:t/>
            </a:r>
            <a:br>
              <a:rPr lang="en-US" sz="2400" dirty="0" smtClean="0">
                <a:latin typeface="EuropeExt" pitchFamily="34" charset="0"/>
              </a:rPr>
            </a:br>
            <a:r>
              <a:rPr lang="ru-RU" sz="2400" dirty="0" smtClean="0">
                <a:latin typeface="EuropeExt" pitchFamily="34" charset="0"/>
              </a:rPr>
              <a:t>актуальное </a:t>
            </a:r>
            <a:r>
              <a:rPr lang="ru-RU" sz="2400" dirty="0">
                <a:latin typeface="EuropeExt" pitchFamily="34" charset="0"/>
              </a:rPr>
              <a:t>состояние и новости реализации проектов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6032" y="5164276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Алексей Борщов</a:t>
            </a:r>
            <a:endParaRPr lang="hu-HU" altLang="ru-RU" sz="1600" b="1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alt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Cloud BDM</a:t>
            </a:r>
            <a:endParaRPr lang="hu-HU" altLang="ru-RU" sz="1600" b="1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hu-HU" altLang="ru-RU" sz="1600" b="1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altLang="ru-RU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Россия, </a:t>
            </a:r>
            <a:r>
              <a:rPr lang="ru-RU" altLang="ru-RU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Санкт-Петербург</a:t>
            </a:r>
            <a:endParaRPr lang="en-US" altLang="ru-RU" sz="1600" b="1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132" y="333026"/>
            <a:ext cx="66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Решения для работы с маркировкой. Кто здесь?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10</a:t>
            </a:fld>
            <a:endParaRPr lang="en-US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01" y="1699336"/>
            <a:ext cx="9528603" cy="47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9532" y="552500"/>
            <a:ext cx="6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EuropeExt" pitchFamily="34" charset="0"/>
              </a:rPr>
              <a:t>Табачная продукция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11</a:t>
            </a:fld>
            <a:endParaRPr lang="en-US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41" y="1515763"/>
            <a:ext cx="8757737" cy="49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00" y="3875995"/>
            <a:ext cx="1653300" cy="2387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9028" y="333026"/>
            <a:ext cx="579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Схема перехода на маркировку табака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12</a:t>
            </a:fld>
            <a:endParaRPr lang="en-US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4" y="1281884"/>
            <a:ext cx="5428477" cy="3073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1" y="4248029"/>
            <a:ext cx="107484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 01.07.2020 – схема «Черного ящика», фиксация только ввода в оборот и вывода из оборота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Дистрибьюторы принимают от производителей УПД с 01.07.20</a:t>
            </a:r>
            <a:r>
              <a:rPr lang="en-US" dirty="0" smtClean="0"/>
              <a:t>19</a:t>
            </a:r>
            <a:r>
              <a:rPr lang="ru-RU" dirty="0" smtClean="0"/>
              <a:t> (подтверждение закупки)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Розница обязана принимать УПД от оптовиков только с 01.07.2020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Розница с 01.07.2019 обязана фиксировать </a:t>
            </a:r>
            <a:r>
              <a:rPr lang="ru-RU" b="1" dirty="0" smtClean="0">
                <a:solidFill>
                  <a:srgbClr val="FF0000"/>
                </a:solidFill>
              </a:rPr>
              <a:t>продажи </a:t>
            </a:r>
            <a:r>
              <a:rPr lang="ru-RU" dirty="0" smtClean="0"/>
              <a:t>маркированного табака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Остатки немаркированной продукции нужно распродать до 01.07.2020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такой схеме розницу можно поймать только при контрольной закупке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3534" y="333026"/>
            <a:ext cx="57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Что нужно сделать рознице для торговли табаком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13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93715" y="1697281"/>
            <a:ext cx="103796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Осуществляют </a:t>
            </a:r>
            <a:r>
              <a:rPr lang="ru-RU" dirty="0"/>
              <a:t>регистрацию в информационной системе мониторинга</a:t>
            </a:r>
            <a:r>
              <a:rPr lang="ru-RU" sz="1400" dirty="0"/>
              <a:t> за оборотом товаров, маркированных средствами идентификации</a:t>
            </a:r>
            <a:r>
              <a:rPr lang="ru-RU" dirty="0"/>
              <a:t> – в срок с 1 марта 2019 года по 30 июня 2019 года (включительно) </a:t>
            </a:r>
            <a:r>
              <a:rPr lang="ru-RU" sz="1600" dirty="0"/>
              <a:t>либо после 30 июня 2019 года в течение 7 календарных дней с момента возникновения у участника оборота табачной продукции необходимости осуществления деятельности</a:t>
            </a:r>
            <a:r>
              <a:rPr lang="ru-RU" dirty="0"/>
              <a:t>, связанной с розничной продажей табачной продукции</a:t>
            </a:r>
            <a:r>
              <a:rPr lang="ru-RU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УКЭП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Регистрация на сайте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Обеспечивают </a:t>
            </a:r>
            <a:r>
              <a:rPr lang="ru-RU" dirty="0"/>
              <a:t>готовность собственных программно-аппаратных средств к информационному взаимодействию с информационной системой мониторинга – в срок не позднее 21 календарного дня с момента регистрации в информационной системе мониторинга</a:t>
            </a:r>
            <a:r>
              <a:rPr lang="ru-RU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Обновить кассу (Тег 1162), кассовый софт и настроить сканер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Вносят </a:t>
            </a:r>
            <a:r>
              <a:rPr lang="ru-RU" dirty="0"/>
              <a:t>в информационную систему мониторинга сведения в отношении </a:t>
            </a:r>
            <a:r>
              <a:rPr lang="ru-RU" b="1" dirty="0">
                <a:solidFill>
                  <a:srgbClr val="FF0000"/>
                </a:solidFill>
              </a:rPr>
              <a:t>розничной продажи табачной </a:t>
            </a:r>
            <a:r>
              <a:rPr lang="ru-RU" b="1" dirty="0" smtClean="0">
                <a:solidFill>
                  <a:srgbClr val="FF0000"/>
                </a:solidFill>
              </a:rPr>
              <a:t>продукции </a:t>
            </a:r>
            <a:r>
              <a:rPr lang="ru-RU" dirty="0" smtClean="0"/>
              <a:t>начиная </a:t>
            </a:r>
            <a:r>
              <a:rPr lang="ru-RU" b="1" dirty="0">
                <a:solidFill>
                  <a:srgbClr val="FF0000"/>
                </a:solidFill>
              </a:rPr>
              <a:t>с 1 июля 2019 года</a:t>
            </a:r>
            <a:r>
              <a:rPr lang="ru-RU" dirty="0"/>
              <a:t>, в отношении иных операций с табачной продукции – начиная с 1 июля 2020 </a:t>
            </a:r>
            <a:r>
              <a:rPr lang="ru-RU" dirty="0" smtClean="0"/>
              <a:t>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://regulation.gov.ru/projects#npa=87309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8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4" y="333026"/>
            <a:ext cx="6378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Что нужно сделать оптовой торговле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14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0129" y="2358702"/>
            <a:ext cx="11491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закупают у производителей или импортеров: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Регистрация </a:t>
            </a:r>
            <a:r>
              <a:rPr lang="ru-RU" dirty="0"/>
              <a:t>в системе в срок с 1 марта 2019 года по 30 июня 2019 года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Вносят </a:t>
            </a:r>
            <a:r>
              <a:rPr lang="ru-RU" dirty="0"/>
              <a:t>в информационную систему мониторинга сведения в отношении операций по </a:t>
            </a:r>
            <a:r>
              <a:rPr lang="ru-RU" b="1" dirty="0">
                <a:solidFill>
                  <a:srgbClr val="FF0000"/>
                </a:solidFill>
              </a:rPr>
              <a:t>приобретению</a:t>
            </a:r>
            <a:r>
              <a:rPr lang="ru-RU" dirty="0"/>
              <a:t> табачной продукции у производителей и </a:t>
            </a:r>
            <a:r>
              <a:rPr lang="ru-RU" dirty="0" smtClean="0"/>
              <a:t>импортеров </a:t>
            </a:r>
            <a:r>
              <a:rPr lang="ru-RU" dirty="0"/>
              <a:t>начиная с 1 июля </a:t>
            </a:r>
            <a:r>
              <a:rPr lang="ru-RU" b="1" dirty="0">
                <a:solidFill>
                  <a:srgbClr val="FF0000"/>
                </a:solidFill>
              </a:rPr>
              <a:t>2019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Прочие организации оптовой торговли: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Регистрация </a:t>
            </a:r>
            <a:r>
              <a:rPr lang="ru-RU" dirty="0"/>
              <a:t>в системе </a:t>
            </a:r>
            <a:r>
              <a:rPr lang="ru-RU" dirty="0" smtClean="0"/>
              <a:t>в </a:t>
            </a:r>
            <a:r>
              <a:rPr lang="ru-RU" dirty="0"/>
              <a:t>срок с 1 марта 2019 года по 30 июня 2020 </a:t>
            </a:r>
            <a:r>
              <a:rPr lang="ru-RU" dirty="0" smtClean="0"/>
              <a:t>года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Вносят </a:t>
            </a:r>
            <a:r>
              <a:rPr lang="ru-RU" dirty="0"/>
              <a:t>в информационную систему мониторинга сведения в отношении </a:t>
            </a:r>
            <a:r>
              <a:rPr lang="ru-RU" b="1" dirty="0">
                <a:solidFill>
                  <a:srgbClr val="FF0000"/>
                </a:solidFill>
              </a:rPr>
              <a:t>всех операций</a:t>
            </a:r>
            <a:r>
              <a:rPr lang="ru-RU" dirty="0"/>
              <a:t>, производимых с табачной </a:t>
            </a:r>
            <a:r>
              <a:rPr lang="ru-RU" dirty="0" smtClean="0"/>
              <a:t>продукцией </a:t>
            </a:r>
            <a:r>
              <a:rPr lang="ru-RU" dirty="0"/>
              <a:t>начиная с 1 июля </a:t>
            </a:r>
            <a:r>
              <a:rPr lang="ru-RU" b="1" dirty="0">
                <a:solidFill>
                  <a:srgbClr val="FF0000"/>
                </a:solidFill>
              </a:rPr>
              <a:t>2020 года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://regulation.gov.ru/projects#npa=87309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8898" y="496120"/>
            <a:ext cx="603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EuropeExt" pitchFamily="34" charset="0"/>
              </a:rPr>
              <a:t>Структура рынка табака в РФ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15</a:t>
            </a:fld>
            <a:endParaRPr lang="en-US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3" y="1414606"/>
            <a:ext cx="5463267" cy="4701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16" y="3224791"/>
            <a:ext cx="3124199" cy="2031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4" y="1414606"/>
            <a:ext cx="5498902" cy="1768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19691" y="5437039"/>
            <a:ext cx="6225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рынке около </a:t>
            </a:r>
            <a:r>
              <a:rPr lang="ru-RU" b="1" dirty="0" smtClean="0">
                <a:solidFill>
                  <a:srgbClr val="FF0000"/>
                </a:solidFill>
              </a:rPr>
              <a:t>80</a:t>
            </a:r>
            <a:r>
              <a:rPr lang="ru-RU" dirty="0" smtClean="0"/>
              <a:t> производителей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ТОП 3 производителя занимают </a:t>
            </a:r>
            <a:r>
              <a:rPr lang="ru-RU" b="1" dirty="0" smtClean="0">
                <a:solidFill>
                  <a:srgbClr val="FF0000"/>
                </a:solidFill>
              </a:rPr>
              <a:t>90%</a:t>
            </a:r>
            <a:r>
              <a:rPr lang="ru-RU" dirty="0" smtClean="0"/>
              <a:t>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ТОП 5 дистрибьюторов – </a:t>
            </a:r>
            <a:r>
              <a:rPr lang="ru-RU" b="1" dirty="0" smtClean="0">
                <a:solidFill>
                  <a:srgbClr val="FF0000"/>
                </a:solidFill>
              </a:rPr>
              <a:t>99,1%</a:t>
            </a:r>
            <a:r>
              <a:rPr lang="ru-RU" dirty="0" smtClean="0"/>
              <a:t> федерального рынка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890" y="333026"/>
            <a:ext cx="6319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Какой табак подпадает под маркировку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16</a:t>
            </a:fld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709" y="2222503"/>
            <a:ext cx="110139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Сигареты</a:t>
            </a:r>
            <a:r>
              <a:rPr lang="ru-RU" dirty="0"/>
              <a:t>, папиросы (ТНВЭД 2402 20, ОКПД2 12.00.11.130, 12.00.11.14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Помимо </a:t>
            </a:r>
            <a:r>
              <a:rPr lang="ru-RU" sz="1400" dirty="0"/>
              <a:t>сигарет, содержащих только табак, данная товарная позиция включает в себя изделия, приготовленные из смесей табака и заменителей табака, независимо от соотношения в смеси табака и его заменителей.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1 июля 2020 года на территории Российской Федерации запрещается оборот сигарет (код по ОКПД 2 12.00.11.130, код по ТН ВЭД 2402 20) и папирос (код по ОКПД 2 12.00.11.140) немаркированных средствами </a:t>
            </a:r>
            <a:r>
              <a:rPr lang="ru-RU" dirty="0" smtClean="0"/>
              <a:t>идентификации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 1 </a:t>
            </a:r>
            <a:r>
              <a:rPr lang="ru-RU" dirty="0"/>
              <a:t>июля 2021 года - прочих видов табачной </a:t>
            </a:r>
            <a:r>
              <a:rPr lang="ru-RU" dirty="0" smtClean="0"/>
              <a:t>продукции (табак, кальянные смеси, сигары, </a:t>
            </a:r>
            <a:r>
              <a:rPr lang="ru-RU" dirty="0" err="1" smtClean="0"/>
              <a:t>сигарилы</a:t>
            </a:r>
            <a:r>
              <a:rPr lang="ru-RU" dirty="0" smtClean="0"/>
              <a:t> и т.д.)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Прочие виды табачной продукции – ждем отдельного эксперимента и методических рекомендаций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23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6" y="333026"/>
            <a:ext cx="648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EuropeExt" pitchFamily="34" charset="0"/>
              </a:rPr>
              <a:t>Маркировка табака и ЕАЭС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17</a:t>
            </a:fld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2595" y="2745018"/>
            <a:ext cx="106907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Импортеры обеспечивают маркировку табачной продукции, произведенной за пределами территории Российской Федерации и ввозимой (ввезенной) на таможенную территорию Евразийского экономического союза в целях ввода в оборот на территории Российской </a:t>
            </a:r>
            <a:r>
              <a:rPr lang="ru-RU" dirty="0" smtClean="0"/>
              <a:t>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Участники оборота табачной продукции, осуществляющие ввоз табачной продукции в Российскую Федерацию с территорий государств-членов ЕАЭС, обеспечивают маркировку табачной продукции и передачу в информационную систему мониторинга сведений о ввозе маркированной продукции с территории стран-членов ЕАЭС </a:t>
            </a:r>
            <a:r>
              <a:rPr lang="ru-RU" b="1" dirty="0">
                <a:solidFill>
                  <a:srgbClr val="FF0000"/>
                </a:solidFill>
              </a:rPr>
              <a:t>до ее ввоза на территорию </a:t>
            </a:r>
            <a:r>
              <a:rPr lang="ru-RU" b="1" dirty="0" smtClean="0">
                <a:solidFill>
                  <a:srgbClr val="FF0000"/>
                </a:solidFill>
              </a:rPr>
              <a:t>РФ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74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386" y="333026"/>
            <a:ext cx="646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В код маркировки добавили МРЦ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18</a:t>
            </a:fld>
            <a:endParaRPr lang="en-US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3" y="1753805"/>
            <a:ext cx="10371825" cy="39350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227" y="5425081"/>
            <a:ext cx="1159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Минимальные розничные цены устанавливаются на уровне 75% от максимальных розничных цен (МРЦ)</a:t>
            </a:r>
          </a:p>
          <a:p>
            <a:r>
              <a:rPr lang="ru-RU" dirty="0"/>
              <a:t>Реализация табачной продукции по цене, которая ниже минимальных розничных цен и выше максимальных розничных цен, установленных в соответствии с законодательством Российской Федерации о налогах и сборах, </a:t>
            </a:r>
            <a:r>
              <a:rPr lang="ru-RU" b="1" dirty="0">
                <a:solidFill>
                  <a:srgbClr val="FF0000"/>
                </a:solidFill>
              </a:rPr>
              <a:t>запрещена</a:t>
            </a:r>
          </a:p>
        </p:txBody>
      </p:sp>
    </p:spTree>
    <p:extLst>
      <p:ext uri="{BB962C8B-B14F-4D97-AF65-F5344CB8AC3E}">
        <p14:creationId xmlns:p14="http://schemas.microsoft.com/office/powerpoint/2010/main" val="21396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378" y="333026"/>
            <a:ext cx="674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Какая обувь подлежит маркировке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19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6501" y="1779123"/>
            <a:ext cx="116889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Группы 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</a:t>
            </a:r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ОКПД2:</a:t>
            </a:r>
          </a:p>
          <a:p>
            <a:endParaRPr lang="ru-RU" sz="1400" dirty="0" smtClean="0">
              <a:solidFill>
                <a:srgbClr val="36363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15.20.11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водонепроницаемая на подошве и с верхом из резины или пластмассы, кроме обуви с защитным металлическим </a:t>
            </a:r>
            <a:r>
              <a:rPr lang="ru-RU" sz="1400" dirty="0" err="1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подноском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15.20.12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на подошве и с верхом из резины или пластмассы, кроме водонепроницаемой или спортивной обуви.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15.20.13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с верхом из кожи, кроме спортивной обуви, обуви с защитным металлическим </a:t>
            </a:r>
            <a:r>
              <a:rPr lang="ru-RU" sz="1400" dirty="0" err="1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подноском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 различной специальной обуви.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15.20.14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с верхом из текстильных материалов, кроме спортивной обуви.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15.20.21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для тенниса, баскетбола, гимнастики, тренировочная обувь и аналогичные изделия.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15.20.29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спортивная прочая, кроме лыжных ботинок и ботинок с коньками.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15.20.31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с защитным металлическим </a:t>
            </a:r>
            <a:r>
              <a:rPr lang="ru-RU" sz="1400" dirty="0" err="1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подноском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15.20.32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деревянная, различная специальная обувь и прочая обувь, не включенная в другие группировки.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32.30.12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лыжная.</a:t>
            </a:r>
          </a:p>
          <a:p>
            <a:endParaRPr lang="ru-RU" sz="1400" dirty="0">
              <a:solidFill>
                <a:srgbClr val="36363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Также эти группы по ОКПД2 дополнительно уточнены кодами по ТН ВЭД:</a:t>
            </a:r>
          </a:p>
          <a:p>
            <a:endParaRPr lang="ru-RU" sz="1400" dirty="0">
              <a:solidFill>
                <a:srgbClr val="36363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6401. Водонепроницаемая обувь с подошвой и с верхом из резины или пластмассы, верх которой не крепится к подошве и не соединяется с ней ни ниточным, ни шпилечным, ни гвоздевым, ни винтовым, ни заклепочным, ни каким-либо другим аналогичным способом.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6402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Прочая обувь с подошвой и с верхом из резины или пластмассы.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6403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с подошвой из резины, пластмассы, натуральной или композиционной кожи и с верхом из натуральной кожи.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6404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с подошвой из резины, пластмассы, натуральной или композиционной кожи и с верхом из текстильных материалов.</a:t>
            </a:r>
          </a:p>
          <a:p>
            <a:r>
              <a:rPr lang="ru-RU" sz="1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6405</a:t>
            </a:r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Обувь прочая.</a:t>
            </a:r>
          </a:p>
          <a:p>
            <a:endParaRPr lang="ru-RU" sz="1400" dirty="0">
              <a:solidFill>
                <a:srgbClr val="36363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Узнать, подпадает ли ваша продукция под обязательную маркировку, можно запросив для нее коды ТН ВЭД или ОКПД2.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 bwMode="auto">
          <a:xfrm>
            <a:off x="608903" y="1384269"/>
            <a:ext cx="1182283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»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 smtClean="0"/>
          </a:p>
          <a:p>
            <a:pPr marL="0" indent="0">
              <a:buFontTx/>
              <a:buNone/>
            </a:pP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04" y="2248291"/>
            <a:ext cx="5545611" cy="2623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01" y="1924554"/>
            <a:ext cx="5283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Первоисточник: </a:t>
            </a:r>
            <a:r>
              <a:rPr lang="en-US" dirty="0" smtClean="0">
                <a:hlinkClick r:id="rId3"/>
              </a:rPr>
              <a:t>https://</a:t>
            </a:r>
            <a:r>
              <a:rPr lang="ru-RU" dirty="0" err="1" smtClean="0">
                <a:hlinkClick r:id="rId3"/>
              </a:rPr>
              <a:t>Честныйзнак.рф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Данный </a:t>
            </a:r>
            <a:r>
              <a:rPr lang="ru-RU" dirty="0" err="1" smtClean="0"/>
              <a:t>вебинар</a:t>
            </a:r>
            <a:r>
              <a:rPr lang="ru-RU" dirty="0" smtClean="0"/>
              <a:t> не является </a:t>
            </a:r>
            <a:r>
              <a:rPr lang="ru-RU" b="1" dirty="0" smtClean="0"/>
              <a:t>официальным</a:t>
            </a:r>
            <a:r>
              <a:rPr lang="ru-RU" dirty="0" smtClean="0"/>
              <a:t> источником информации и отражает мнение автора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 официальными разъяснениями нужно обращаться к оператору системы маркировки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материалы вебинара и презентации можно и нужно. Запись и презентацию, как обычно, разошлем после вебинара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134" y="563858"/>
            <a:ext cx="653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EuropeExt" pitchFamily="34" charset="0"/>
              </a:rPr>
              <a:t>Состав кода маркировки обуви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20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6503" y="1754263"/>
            <a:ext cx="116889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Состав данных кода маркировки включает в себя: 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1) идентификационный номер товара (GTIN), 14 цифровых символов; 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2) индивидуальный серийный номер товара, который генерируется </a:t>
            </a:r>
            <a:r>
              <a:rPr lang="ru-RU" sz="2400" dirty="0" smtClean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оператором </a:t>
            </a:r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Системы или участником оборота товаров, 13 символов цифровой или буквенно-цифровой последовательности (латинского алфавита); 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3) код ТН ВЭД ЕАЭС, 4 первые символа 10-значного кода ТН ВЭД ЕАЭС; 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4) ключ проверки, предоставляемый оператором системы в составе кода проверки, 4 символа; 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dirty="0">
                <a:solidFill>
                  <a:srgbClr val="36363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5) электронную подпись, предоставляемую оператором системы в составе кода проверки, 88 символов (цифры, строчные и прописные буквы латинского алфавита, а также специальные символы). 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384" y="333543"/>
            <a:ext cx="655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Рекомендации по подготовке к маркировке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21</a:t>
            </a:fld>
            <a:endParaRPr lang="en-US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45" y="2032244"/>
            <a:ext cx="9271328" cy="3254828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3443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2" y="333026"/>
            <a:ext cx="607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Фокусирование на целевой аудитории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22</a:t>
            </a:fld>
            <a:endParaRPr lang="en-US" altLang="ru-RU"/>
          </a:p>
        </p:txBody>
      </p:sp>
      <p:sp>
        <p:nvSpPr>
          <p:cNvPr id="12" name="Объект 4"/>
          <p:cNvSpPr txBox="1">
            <a:spLocks/>
          </p:cNvSpPr>
          <p:nvPr/>
        </p:nvSpPr>
        <p:spPr bwMode="auto">
          <a:xfrm>
            <a:off x="1870628" y="1845384"/>
            <a:ext cx="8781537" cy="419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»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«Упаковывайте» предложения для заказчиков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Отраслевые комплекты под конкретные задачи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Посадочные страницы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Готовые шаблоны КП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Продвижение под поисковые запросы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ринтер-верификатор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ru-RU" dirty="0" err="1" smtClean="0">
                <a:solidFill>
                  <a:schemeClr val="tx1"/>
                </a:solidFill>
              </a:rPr>
              <a:t>Маркиратор</a:t>
            </a:r>
            <a:endParaRPr lang="ru-RU" dirty="0" smtClean="0">
              <a:solidFill>
                <a:schemeClr val="tx1"/>
              </a:solidFill>
            </a:endParaRP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Регистратор выбытия</a:t>
            </a:r>
          </a:p>
          <a:p>
            <a:pPr marL="0" indent="0">
              <a:buFontTx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57" y="1427299"/>
            <a:ext cx="8849354" cy="497776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12" name="Объект 4"/>
          <p:cNvSpPr txBox="1">
            <a:spLocks/>
          </p:cNvSpPr>
          <p:nvPr/>
        </p:nvSpPr>
        <p:spPr bwMode="auto">
          <a:xfrm>
            <a:off x="5400609" y="1112602"/>
            <a:ext cx="5619694" cy="6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»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РАСПОРЯЖЕНИЕ Правительства от </a:t>
            </a:r>
            <a:r>
              <a:rPr lang="ru-RU" sz="1600" dirty="0">
                <a:solidFill>
                  <a:schemeClr val="tx1"/>
                </a:solidFill>
              </a:rPr>
              <a:t>28 апреля 2018 г. № </a:t>
            </a:r>
            <a:r>
              <a:rPr lang="ru-RU" sz="1600" dirty="0" smtClean="0">
                <a:solidFill>
                  <a:schemeClr val="tx1"/>
                </a:solidFill>
              </a:rPr>
              <a:t>792-р</a:t>
            </a:r>
          </a:p>
          <a:p>
            <a:pPr marL="0" indent="0">
              <a:buFontTx/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FontTx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609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4</a:t>
            </a:fld>
            <a:endParaRPr lang="en-US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3" y="1280724"/>
            <a:ext cx="9000301" cy="50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 bwMode="auto">
          <a:xfrm>
            <a:off x="180561" y="2088455"/>
            <a:ext cx="1182283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»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</a:rPr>
              <a:t>Федеральный закон от 31.12.2017 N 487-ФЗ (ред. от 03.07.2018) «О внесении изменений в статью 4.7 Федерального закона «О применении контрольно-кассовой техники при осуществлении расчетов в Российской Федерации» и статьи 5 и 8 Федерального закона «Об основах государственного регулирования торговой деятельности в Российской Федерации» от 31.12.2017 N 487-ФЗ (последняя редакция)</a:t>
            </a:r>
          </a:p>
          <a:p>
            <a:pPr lvl="1"/>
            <a:r>
              <a:rPr lang="ru-RU" sz="1200" dirty="0">
                <a:solidFill>
                  <a:schemeClr val="tx1"/>
                </a:solidFill>
              </a:rPr>
              <a:t>Правительство получило право добавить «Код товара» и ввести маркировку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Распоряжение </a:t>
            </a:r>
            <a:r>
              <a:rPr lang="ru-RU" sz="1600" dirty="0">
                <a:solidFill>
                  <a:schemeClr val="tx1"/>
                </a:solidFill>
              </a:rPr>
              <a:t>Правительства РФ от 28.12.2018 N 2963-р «Об утверждении Концепции создания и функционирования в Российской Федерации системы маркировки товаров средствами идентификации и прослеживаемости движения товаров»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Федеральный </a:t>
            </a:r>
            <a:r>
              <a:rPr lang="ru-RU" sz="1600" dirty="0">
                <a:solidFill>
                  <a:schemeClr val="tx1"/>
                </a:solidFill>
              </a:rPr>
              <a:t>закон от 25 декабря 2018 N 488-ФЗ «О внесении изменений в Федеральный закон N 381-ФЗ «Об основах государственного регулирования торговой деятельности в Российской Федерации» и статьи 4.4 и 4.5 Федерального закона N 54-ФЗ «О применении контрольно-кассовой техники при осуществлении расчетов в Российской Федерации»</a:t>
            </a:r>
          </a:p>
          <a:p>
            <a:pPr lvl="1"/>
            <a:r>
              <a:rPr lang="ru-RU" sz="1200" dirty="0">
                <a:solidFill>
                  <a:schemeClr val="tx1"/>
                </a:solidFill>
              </a:rPr>
              <a:t>В соответствии с чем у операторов фискальных данных появляется дополнительная задача по предоставлению сведений о маркированной продукции, сформированных на кассе, при продаже конечному потребителю, в систему маркировки.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8877" y="404139"/>
            <a:ext cx="708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Изменения в нормативной базе системы маркировки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680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 bwMode="auto">
          <a:xfrm>
            <a:off x="180561" y="2100330"/>
            <a:ext cx="1182283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5000"/>
              </a:spcAft>
              <a:buClr>
                <a:srgbClr val="00AEEF"/>
              </a:buClr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5000"/>
              </a:spcAft>
              <a:buChar char="»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Внесены </a:t>
            </a:r>
            <a:r>
              <a:rPr lang="ru-RU" sz="1600" dirty="0">
                <a:solidFill>
                  <a:schemeClr val="tx1"/>
                </a:solidFill>
              </a:rPr>
              <a:t>изменения в Федеральный закон "Об основах государственного регулирования торговой деятельности в Российской Федерации" от 28.12.2009 N 381-ФЗ, которые раскрывают положение о том, как должна маркироваться различная продукция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Статья </a:t>
            </a:r>
            <a:r>
              <a:rPr lang="ru-RU" sz="1600" dirty="0">
                <a:solidFill>
                  <a:schemeClr val="tx1"/>
                </a:solidFill>
              </a:rPr>
              <a:t>18 Федерального закона N 15-ФЗ «Об охране здоровья граждан от воздействия окружающего табачного дыма и последствия потребления табака». Внесены изменения, в соответствии с которыми с 1 марта 2019 года маркировка табачной продукции становится обязательной для всех участников </a:t>
            </a:r>
            <a:r>
              <a:rPr lang="ru-RU" sz="1600" dirty="0" smtClean="0">
                <a:solidFill>
                  <a:schemeClr val="tx1"/>
                </a:solidFill>
              </a:rPr>
              <a:t>оборота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Постановление «Об утверждении Правил маркировки табачной продукции средствами идентификации и особенностях внедрения государственной информационной системы мониторинга товаров, подлежащих маркировке средствами идентификации, в отношении табачной продукции»</a:t>
            </a:r>
          </a:p>
          <a:p>
            <a:pPr marL="457200" lvl="1" indent="0">
              <a:buNone/>
            </a:pPr>
            <a:r>
              <a:rPr lang="ru-RU" sz="4000" dirty="0">
                <a:solidFill>
                  <a:schemeClr val="tx1"/>
                </a:solidFill>
                <a:hlinkClick r:id="rId2"/>
              </a:rPr>
              <a:t>https://regulation.gov.ru/projects#npa=87309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255" y="445103"/>
            <a:ext cx="735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Нормативная база системы маркировки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14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0758" y="333026"/>
            <a:ext cx="659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Остальные товарные категории вступают в эксперимент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2594" y="1913745"/>
            <a:ext cx="104291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Эксперимент по маркировке шин:</a:t>
            </a:r>
          </a:p>
          <a:p>
            <a:pPr algn="just"/>
            <a:r>
              <a:rPr lang="ru-RU" dirty="0"/>
              <a:t>Провести с 1 марта 2019 г. по 30 ноября 2019 г. на территории Российской Федерации эксперимент по маркировке средствами идентификации шин и покрышек пневматических резиновых новых</a:t>
            </a:r>
            <a:r>
              <a:rPr lang="ru-RU" dirty="0" smtClean="0"/>
              <a:t>.</a:t>
            </a:r>
          </a:p>
          <a:p>
            <a:pPr algn="just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regulation.gov.ru/projects?type=ListView#npa=87943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Духи и туалетная вода:</a:t>
            </a:r>
          </a:p>
          <a:p>
            <a:pPr algn="just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regulation.gov.ru/projects?type=ListView#npa=87775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Фотокамеры </a:t>
            </a:r>
            <a:r>
              <a:rPr lang="ru-RU" dirty="0"/>
              <a:t>(кроме кинокамер), </a:t>
            </a:r>
            <a:r>
              <a:rPr lang="ru-RU" dirty="0" smtClean="0"/>
              <a:t>фотовспышки </a:t>
            </a:r>
            <a:r>
              <a:rPr lang="ru-RU" dirty="0"/>
              <a:t>и </a:t>
            </a:r>
            <a:r>
              <a:rPr lang="ru-RU" dirty="0" smtClean="0"/>
              <a:t>лампы-вспышки:</a:t>
            </a:r>
          </a:p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regulation.gov.ru/projects#npa=87774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Легкая промышленность</a:t>
            </a:r>
          </a:p>
          <a:p>
            <a:pPr algn="just"/>
            <a:r>
              <a:rPr lang="ru-RU" dirty="0" smtClean="0"/>
              <a:t>……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Молоко</a:t>
            </a:r>
          </a:p>
        </p:txBody>
      </p:sp>
    </p:spTree>
    <p:extLst>
      <p:ext uri="{BB962C8B-B14F-4D97-AF65-F5344CB8AC3E}">
        <p14:creationId xmlns:p14="http://schemas.microsoft.com/office/powerpoint/2010/main" val="18464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964" y="552500"/>
            <a:ext cx="760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Единая система прослеживаемости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8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794" y="1806243"/>
            <a:ext cx="7199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Проработать </a:t>
            </a:r>
            <a:r>
              <a:rPr lang="ru-RU" dirty="0"/>
              <a:t>вопрос об унификации и обеспечении совместности государственных информационных </a:t>
            </a:r>
            <a:r>
              <a:rPr lang="ru-RU" dirty="0" smtClean="0"/>
              <a:t>систем, </a:t>
            </a:r>
            <a:r>
              <a:rPr lang="ru-RU" dirty="0"/>
              <a:t>используемых в целях «</a:t>
            </a:r>
            <a:r>
              <a:rPr lang="ru-RU" b="1" dirty="0"/>
              <a:t>прослеживаемости сельскохозяйственной продукции, сырья и продовольствия</a:t>
            </a:r>
            <a:r>
              <a:rPr lang="ru-RU" dirty="0"/>
              <a:t>»,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Дмитрий Медведев </a:t>
            </a:r>
            <a:r>
              <a:rPr lang="ru-RU" dirty="0"/>
              <a:t>по итогам правительственного совещания, состоявшегося 31 </a:t>
            </a:r>
            <a:r>
              <a:rPr lang="ru-RU" dirty="0" smtClean="0"/>
              <a:t>октября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Исполнители </a:t>
            </a:r>
            <a:r>
              <a:rPr lang="ru-RU" dirty="0"/>
              <a:t>— </a:t>
            </a:r>
            <a:r>
              <a:rPr lang="ru-RU" dirty="0" err="1"/>
              <a:t>Минкомсвязь</a:t>
            </a:r>
            <a:r>
              <a:rPr lang="ru-RU" dirty="0"/>
              <a:t>, Минсельхоз, </a:t>
            </a:r>
            <a:r>
              <a:rPr lang="ru-RU" dirty="0" err="1"/>
              <a:t>Минпромторг</a:t>
            </a:r>
            <a:r>
              <a:rPr lang="ru-RU" dirty="0"/>
              <a:t>, </a:t>
            </a:r>
            <a:r>
              <a:rPr lang="ru-RU" dirty="0" err="1"/>
              <a:t>Роспотребнадзор</a:t>
            </a:r>
            <a:r>
              <a:rPr lang="ru-RU" dirty="0"/>
              <a:t>, </a:t>
            </a:r>
            <a:r>
              <a:rPr lang="ru-RU" dirty="0" err="1"/>
              <a:t>Россельхознадзор</a:t>
            </a:r>
            <a:r>
              <a:rPr lang="ru-RU" dirty="0"/>
              <a:t> — уже к </a:t>
            </a:r>
            <a:r>
              <a:rPr lang="ru-RU" b="1" dirty="0">
                <a:solidFill>
                  <a:srgbClr val="FF0000"/>
                </a:solidFill>
              </a:rPr>
              <a:t>24 января 2019 года </a:t>
            </a:r>
            <a:r>
              <a:rPr lang="ru-RU" dirty="0"/>
              <a:t>должны представить в правительство план мероприятий по созданию единой системы, а к </a:t>
            </a:r>
            <a:r>
              <a:rPr lang="ru-RU" b="1" dirty="0">
                <a:solidFill>
                  <a:srgbClr val="FF0000"/>
                </a:solidFill>
              </a:rPr>
              <a:t>22 </a:t>
            </a:r>
            <a:r>
              <a:rPr lang="ru-RU" b="1" dirty="0" smtClean="0">
                <a:solidFill>
                  <a:srgbClr val="FF0000"/>
                </a:solidFill>
              </a:rPr>
              <a:t>апреля 2019 года</a:t>
            </a:r>
            <a:r>
              <a:rPr lang="ru-RU" dirty="0" smtClean="0"/>
              <a:t> </a:t>
            </a:r>
            <a:r>
              <a:rPr lang="ru-RU" dirty="0"/>
              <a:t>— обеспечить ее функционирование</a:t>
            </a:r>
          </a:p>
          <a:p>
            <a:endParaRPr lang="ru-RU" dirty="0"/>
          </a:p>
          <a:p>
            <a:r>
              <a:rPr lang="ru-RU" dirty="0"/>
              <a:t>Подробнее на РБК:</a:t>
            </a:r>
          </a:p>
          <a:p>
            <a:r>
              <a:rPr lang="ru-RU" dirty="0">
                <a:hlinkClick r:id="rId2"/>
              </a:rPr>
              <a:t>https://www.rbc.ru/business/09/11/2018/5be405939a79475a5afd42ee?from=center_11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27" y="1387718"/>
            <a:ext cx="3800731" cy="46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0137" y="456980"/>
            <a:ext cx="652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Ext" pitchFamily="34" charset="0"/>
              </a:rPr>
              <a:t>Сложные случаи (самые частые вопросы)</a:t>
            </a:r>
            <a:endParaRPr lang="ru-RU" sz="2400" dirty="0">
              <a:latin typeface="EuropeEx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F621-D9E6-4AAD-9614-F81A5369EAE5}" type="slidenum">
              <a:rPr lang="en-US" altLang="ru-RU" smtClean="0"/>
              <a:pPr/>
              <a:t>9</a:t>
            </a:fld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8818" y="2129318"/>
            <a:ext cx="85426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Передавать данные в ИС «Маркировка» можно при помощи: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eb-</a:t>
            </a:r>
            <a:r>
              <a:rPr lang="ru-RU" dirty="0" smtClean="0"/>
              <a:t>интерфейса (Личный кабинет)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API </a:t>
            </a:r>
            <a:r>
              <a:rPr lang="ru-RU" dirty="0" smtClean="0"/>
              <a:t>(прямое программное подключение)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Оператор Фискальных Данных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Оператор электронного документооборота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/>
            <a:r>
              <a:rPr lang="ru-RU" dirty="0" smtClean="0"/>
              <a:t>Если нет кассы, нет связи, нет ЭДО, нет интернета – используется любой из способов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Срок передачи данных в ИС «Маркировка» – 3 рабочих 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4D4D4D"/>
      </a:dk1>
      <a:lt1>
        <a:srgbClr val="FFFFFF"/>
      </a:lt1>
      <a:dk2>
        <a:srgbClr val="FFFFFF"/>
      </a:dk2>
      <a:lt2>
        <a:srgbClr val="4D4D4D"/>
      </a:lt2>
      <a:accent1>
        <a:srgbClr val="00AEEF"/>
      </a:accent1>
      <a:accent2>
        <a:srgbClr val="EC008C"/>
      </a:accent2>
      <a:accent3>
        <a:srgbClr val="FFFFFF"/>
      </a:accent3>
      <a:accent4>
        <a:srgbClr val="404040"/>
      </a:accent4>
      <a:accent5>
        <a:srgbClr val="AAD3F6"/>
      </a:accent5>
      <a:accent6>
        <a:srgbClr val="D6007E"/>
      </a:accent6>
      <a:hlink>
        <a:srgbClr val="8CC641"/>
      </a:hlink>
      <a:folHlink>
        <a:srgbClr val="F79321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elo de apresentação predefinido 1">
        <a:dk1>
          <a:srgbClr val="4D4D4D"/>
        </a:dk1>
        <a:lt1>
          <a:srgbClr val="FFFFFF"/>
        </a:lt1>
        <a:dk2>
          <a:srgbClr val="FFFFFF"/>
        </a:dk2>
        <a:lt2>
          <a:srgbClr val="4D4D4D"/>
        </a:lt2>
        <a:accent1>
          <a:srgbClr val="00AEEF"/>
        </a:accent1>
        <a:accent2>
          <a:srgbClr val="EC008C"/>
        </a:accent2>
        <a:accent3>
          <a:srgbClr val="FFFFFF"/>
        </a:accent3>
        <a:accent4>
          <a:srgbClr val="404040"/>
        </a:accent4>
        <a:accent5>
          <a:srgbClr val="AAD3F6"/>
        </a:accent5>
        <a:accent6>
          <a:srgbClr val="D6007E"/>
        </a:accent6>
        <a:hlink>
          <a:srgbClr val="8CC641"/>
        </a:hlink>
        <a:folHlink>
          <a:srgbClr val="F793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Департамент Software" id="{8048EF14-4DDF-43CE-884A-EDD65F4106C0}" vid="{31FF1509-F8E3-4527-B531-695B63D08D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e1cf8b-4a25-4bc4-b6ec-00ebb3ea6072">AWAT7CA7A2JY-671239059-30</_dlc_DocId>
    <_dlc_DocIdUrl xmlns="9de1cf8b-4a25-4bc4-b6ec-00ebb3ea6072">
      <Url>https://bticom.sharepoint.com/BentoCloud/_layouts/15/DocIdRedir.aspx?ID=AWAT7CA7A2JY-671239059-30</Url>
      <Description>AWAT7CA7A2JY-671239059-30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0CEFAA2BCD45408442389A287045A2" ma:contentTypeVersion="2" ma:contentTypeDescription="Создание документа." ma:contentTypeScope="" ma:versionID="3a95de38bc6c3a7e1271af2fd9b2d657">
  <xsd:schema xmlns:xsd="http://www.w3.org/2001/XMLSchema" xmlns:xs="http://www.w3.org/2001/XMLSchema" xmlns:p="http://schemas.microsoft.com/office/2006/metadata/properties" xmlns:ns2="9de1cf8b-4a25-4bc4-b6ec-00ebb3ea6072" targetNamespace="http://schemas.microsoft.com/office/2006/metadata/properties" ma:root="true" ma:fieldsID="fb05ab10ff827f5268126b5df7a43f15" ns2:_="">
    <xsd:import namespace="9de1cf8b-4a25-4bc4-b6ec-00ebb3ea60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1cf8b-4a25-4bc4-b6ec-00ebb3ea60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7ECE20-D8D3-46C4-8F0C-37E516DB73E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2448F77-B69D-455D-A0D5-E4D7D4A47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E4314-ECA3-4A82-B26E-44275ECC15EC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de1cf8b-4a25-4bc4-b6ec-00ebb3ea6072"/>
  </ds:schemaRefs>
</ds:datastoreItem>
</file>

<file path=customXml/itemProps4.xml><?xml version="1.0" encoding="utf-8"?>
<ds:datastoreItem xmlns:ds="http://schemas.openxmlformats.org/officeDocument/2006/customXml" ds:itemID="{7E079285-65C0-4A51-B5B7-56E14AF0A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1cf8b-4a25-4bc4-b6ec-00ebb3ea6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50797</TotalTime>
  <Words>1516</Words>
  <Application>Microsoft Office PowerPoint</Application>
  <PresentationFormat>Произвольный</PresentationFormat>
  <Paragraphs>171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Segoe UI Light</vt:lpstr>
      <vt:lpstr>EuropeExt</vt:lpstr>
      <vt:lpstr>Calibri Light</vt:lpstr>
      <vt:lpstr>Calibri</vt:lpstr>
      <vt:lpstr>Modelo de apresentação predefinido</vt:lpstr>
      <vt:lpstr>Тема Office</vt:lpstr>
      <vt:lpstr>Национальная система маркировки:  актуальное состояние и новости реализации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Bento Cloud</dc:title>
  <dc:creator>Kolmykov Alexander (RRC)</dc:creator>
  <cp:lastModifiedBy>manager1</cp:lastModifiedBy>
  <cp:revision>707</cp:revision>
  <dcterms:created xsi:type="dcterms:W3CDTF">2016-06-09T10:22:53Z</dcterms:created>
  <dcterms:modified xsi:type="dcterms:W3CDTF">2019-04-15T10:09:13Z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0x010100380CEFAA2BCD45408442389A287045A2</vt:lpwstr>
  </property>
  <property fmtid="{D5CDD505-2E9C-101B-9397-08002B2CF9AE}" pid="3" name="_dlc_DocIdItemGuid">
    <vt:lpwstr>574dd5ce-4629-4ad1-b971-3fd0d8c80fca</vt:lpwstr>
  </property>
</Properties>
</file>